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834" r:id="rId2"/>
    <p:sldId id="3308" r:id="rId3"/>
    <p:sldId id="3309" r:id="rId4"/>
  </p:sldIdLst>
  <p:sldSz cx="24377650" cy="13716000"/>
  <p:notesSz cx="6858000" cy="9144000"/>
  <p:embeddedFontLst>
    <p:embeddedFont>
      <p:font typeface="Montserrat" panose="020B0604020202020204" charset="0"/>
      <p:regular r:id="rId6"/>
      <p:bold r:id="rId7"/>
      <p:italic r:id="rId8"/>
      <p:boldItalic r:id="rId9"/>
    </p:embeddedFont>
    <p:embeddedFont>
      <p:font typeface="Montserrat Hairline" panose="020B0604020202020204" charset="0"/>
      <p:regular r:id="rId10"/>
      <p:bold r:id="rId11"/>
      <p:italic r:id="rId12"/>
      <p:boldItalic r:id="rId13"/>
    </p:embeddedFont>
    <p:embeddedFont>
      <p:font typeface="Montserrat Light" panose="020B0604020202020204" charset="0"/>
      <p:regular r:id="rId14"/>
      <p:italic r:id="rId15"/>
    </p:embeddedFont>
  </p:embeddedFontLst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6C0D8128-7C16-0A4E-AFC0-8FF184FC8A30}">
          <p14:sldIdLst>
            <p14:sldId id="2834"/>
            <p14:sldId id="3308"/>
            <p14:sldId id="3309"/>
          </p14:sldIdLst>
        </p14:section>
      </p14:sectionLst>
    </p:ext>
    <p:ext uri="{EFAFB233-063F-42B5-8137-9DF3F51BA10A}">
      <p15:sldGuideLst xmlns:p15="http://schemas.microsoft.com/office/powerpoint/2012/main">
        <p15:guide id="52" pos="7678" userDrawn="1">
          <p15:clr>
            <a:srgbClr val="A4A3A4"/>
          </p15:clr>
        </p15:guide>
        <p15:guide id="53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5A66"/>
    <a:srgbClr val="00384C"/>
    <a:srgbClr val="F2C444"/>
    <a:srgbClr val="544724"/>
    <a:srgbClr val="00485E"/>
    <a:srgbClr val="F2F2F2"/>
    <a:srgbClr val="445469"/>
    <a:srgbClr val="000000"/>
    <a:srgbClr val="626162"/>
    <a:srgbClr val="C4D4E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A020ED-432B-43E6-9112-DAA97A19FF1C}" v="9" dt="2019-07-22T10:57:51.885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29" autoAdjust="0"/>
    <p:restoredTop sz="91436" autoAdjust="0"/>
  </p:normalViewPr>
  <p:slideViewPr>
    <p:cSldViewPr snapToGrid="0" snapToObjects="1">
      <p:cViewPr varScale="1">
        <p:scale>
          <a:sx n="51" d="100"/>
          <a:sy n="51" d="100"/>
        </p:scale>
        <p:origin x="36" y="36"/>
      </p:cViewPr>
      <p:guideLst>
        <p:guide pos="7678"/>
        <p:guide orient="horz"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94" d="100"/>
          <a:sy n="94" d="100"/>
        </p:scale>
        <p:origin x="254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7/22/2019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183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0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106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x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DC9BF-1E7D-644D-9773-A00CC249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981" y="1669790"/>
            <a:ext cx="12915383" cy="2651125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rgbClr val="00384C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53983-8E25-6D48-860B-8607E074E3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8796" y="5879253"/>
            <a:ext cx="15183754" cy="6166957"/>
          </a:xfrm>
        </p:spPr>
        <p:txBody>
          <a:bodyPr numCol="2"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lang="en-GB" sz="2800" b="0" i="0" spc="0" smtClean="0">
                <a:solidFill>
                  <a:schemeClr val="tx1">
                    <a:lumMod val="50000"/>
                  </a:schemeClr>
                </a:solidFill>
                <a:effectLst/>
                <a:latin typeface="Avenir LT Std 35 Light" panose="020B0402020203020204" pitchFamily="34" charset="77"/>
              </a:defRPr>
            </a:lvl1pPr>
            <a:lvl2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2pPr>
            <a:lvl3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3pPr>
            <a:lvl4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4pPr>
            <a:lvl5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5pPr>
          </a:lstStyle>
          <a:p>
            <a:pPr marL="0" marR="0" lvl="0" indent="0" algn="l" defTabSz="1828434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GB" dirty="0">
                <a:effectLst/>
                <a:latin typeface="Helvetica Neue" panose="02000503000000020004" pitchFamily="2" charset="0"/>
              </a:rPr>
              <a:t>Lorem ipsum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dolor</a:t>
            </a:r>
            <a:r>
              <a:rPr lang="en-GB" dirty="0">
                <a:effectLst/>
                <a:latin typeface="Helvetica Neue" panose="02000503000000020004" pitchFamily="2" charset="0"/>
              </a:rPr>
              <a:t> sit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sed</a:t>
            </a:r>
            <a:r>
              <a:rPr lang="en-GB" dirty="0">
                <a:effectLst/>
                <a:latin typeface="Helvetica Neue" panose="02000503000000020004" pitchFamily="2" charset="0"/>
              </a:rPr>
              <a:t> do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eiusmod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tempor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incididunt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labore</a:t>
            </a:r>
            <a:r>
              <a:rPr lang="en-GB" dirty="0">
                <a:effectLst/>
                <a:latin typeface="Helvetica Neue" panose="02000503000000020004" pitchFamily="2" charset="0"/>
              </a:rPr>
              <a:t> et dolore magna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aliqua</a:t>
            </a:r>
            <a:r>
              <a:rPr lang="en-GB" dirty="0">
                <a:effectLst/>
                <a:latin typeface="Helvetica Neue" panose="02000503000000020004" pitchFamily="2" charset="0"/>
              </a:rPr>
              <a:t>. Ut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enim</a:t>
            </a:r>
            <a:r>
              <a:rPr lang="en-GB" dirty="0">
                <a:effectLst/>
                <a:latin typeface="Helvetica Neue" panose="02000503000000020004" pitchFamily="2" charset="0"/>
              </a:rPr>
              <a:t> ad minim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veniam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nostrud</a:t>
            </a:r>
            <a:r>
              <a:rPr lang="en-GB" dirty="0">
                <a:effectLst/>
                <a:latin typeface="Helvetica Neue" panose="02000503000000020004" pitchFamily="2" charset="0"/>
              </a:rPr>
              <a:t> exercitation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ullamco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laboris</a:t>
            </a:r>
            <a:r>
              <a:rPr lang="en-GB" dirty="0">
                <a:effectLst/>
                <a:latin typeface="Helvetica Neue" panose="02000503000000020004" pitchFamily="2" charset="0"/>
              </a:rPr>
              <a:t> nisi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aliquip</a:t>
            </a:r>
            <a:r>
              <a:rPr lang="en-GB" dirty="0">
                <a:effectLst/>
                <a:latin typeface="Helvetica Neue" panose="02000503000000020004" pitchFamily="2" charset="0"/>
              </a:rPr>
              <a:t> ex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commodo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consequat</a:t>
            </a:r>
            <a:r>
              <a:rPr lang="en-GB" dirty="0">
                <a:effectLst/>
                <a:latin typeface="Helvetica Neue" panose="02000503000000020004" pitchFamily="2" charset="0"/>
              </a:rPr>
              <a:t>. Duis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aute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irure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dolor</a:t>
            </a:r>
            <a:r>
              <a:rPr lang="en-GB" dirty="0"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reprehenderit</a:t>
            </a:r>
            <a:r>
              <a:rPr lang="en-GB" dirty="0"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voluptate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velit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esse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cillum</a:t>
            </a:r>
            <a:r>
              <a:rPr lang="en-GB" dirty="0">
                <a:effectLst/>
                <a:latin typeface="Helvetica Neue" panose="02000503000000020004" pitchFamily="2" charset="0"/>
              </a:rPr>
              <a:t> dolore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eu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fugiat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nulla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pariatur</a:t>
            </a:r>
            <a:r>
              <a:rPr lang="en-GB" dirty="0">
                <a:effectLst/>
                <a:latin typeface="Helvetica Neue" panose="02000503000000020004" pitchFamily="2" charset="0"/>
              </a:rPr>
              <a:t>.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Excepteur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sint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occaecat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cupidatat</a:t>
            </a:r>
            <a:r>
              <a:rPr lang="en-GB" dirty="0">
                <a:effectLst/>
                <a:latin typeface="Helvetica Neue" panose="02000503000000020004" pitchFamily="2" charset="0"/>
              </a:rPr>
              <a:t> non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proident</a:t>
            </a:r>
            <a:r>
              <a:rPr lang="en-GB" dirty="0">
                <a:effectLst/>
                <a:latin typeface="Helvetica Neue" panose="02000503000000020004" pitchFamily="2" charset="0"/>
              </a:rPr>
              <a:t>, sunt in culpa qui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officia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deserunt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mollit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anim</a:t>
            </a:r>
            <a:r>
              <a:rPr lang="en-GB" dirty="0">
                <a:effectLst/>
                <a:latin typeface="Helvetica Neue" panose="02000503000000020004" pitchFamily="2" charset="0"/>
              </a:rPr>
              <a:t> id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est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laborum</a:t>
            </a:r>
            <a:endParaRPr lang="en-GB" dirty="0">
              <a:effectLst/>
              <a:latin typeface="Helvetica Neue" panose="02000503000000020004" pitchFamily="2" charset="0"/>
            </a:endParaRPr>
          </a:p>
          <a:p>
            <a:pPr lvl="0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E8FEA-F40B-954F-9E3C-84761113C9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0163" y="166979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82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65306" y="1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30FF3A5B-1B79-DA47-A45C-7ED2190BD40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165306" y="6858000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C26529F7-D451-5047-9B4D-F37F0BDE725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3AC7CDC7-AC86-1B4E-85FD-86C16C8CBCB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6858000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12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177E4096-31E6-194A-A290-3298CD877A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0" y="685800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6855146-2461-4043-BC66-B4FBB57436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88829" y="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2C00C010-D445-8E4A-AD99-DC7E321B11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685800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12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20557C5-C04A-0945-A45B-61DA90939E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FFCF8E3-8F1F-3D4B-BC4A-D017EC8991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0" y="685800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0954FEF9-D719-B74E-BE5B-F5DEE1838A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88829" y="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E5B9A06F-875D-6047-B58F-5AA503A1C33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685800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5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47CF17B-821C-B748-B732-8E726BDA08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90830" y="-284479"/>
            <a:ext cx="1350317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19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133D6FB5-5BB8-8144-8E5B-780DEC81D2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6301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846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41805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09E84B5-0ABF-9142-AC5B-17AFAD3B424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9533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AB2C44D-E5A8-D848-A21B-96AA937A8BE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5678091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69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A6C9C36-A4BF-D14F-969B-B82D6803D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693006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1D7F77D-D5E0-DB42-9265-9F668306071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96950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B6EE140-28E0-6E41-B728-460D21D390D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193587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A07E160-935E-BA4E-817E-50C0A854FE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693006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20C194A-ADA4-FF41-97D5-958D8870E7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896950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696BA1AE-93EF-324B-90A8-0FCFEFDEC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193587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D71AF-C3DD-E84D-94C1-46F115BC11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158" y="-4993878"/>
            <a:ext cx="18252274" cy="206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19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332014C-DB40-044A-BAD4-07C6CDFF3A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2480524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48776B93-8887-2944-8833-BCDFC3EEF5F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86484" y="3349638"/>
            <a:ext cx="7016726" cy="701672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874D9-E272-BC40-B748-698701D1BE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938" y="618464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36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ECFD10F-6D17-C543-9150-68D61601E3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9103" y="5831501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52E5A94-569F-FB4A-906D-1AEC480009F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528773" y="5831501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DCB4C684-AF72-3347-AC01-E50E8F7FD6B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39103" y="8916232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05ABFE5A-40DA-8542-BC1D-EAC77254CF9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2528773" y="8916232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59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66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CD6995-B33D-6744-90F4-B5DBE34951A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58849" y="5652144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47B7DB7B-6BDF-BD46-95CC-63FC7EA0569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563485" y="5652144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529534B5-279A-9645-A759-D8A1E85C4F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458849" y="9626279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52BDD37E-E284-0242-9AA2-C7936AB4A0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2563485" y="9626279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145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2C13CB6-F432-944B-B6F0-3E0D7BC7E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6728516" y="5969396"/>
            <a:ext cx="5223932" cy="522393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421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925B695-2DEF-D84C-8ED9-6B2623EB23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4B63A3D-575C-164C-B985-AB2E0CE4B6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" y="6858000"/>
            <a:ext cx="1218882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63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5E13BAD1-9435-7940-9EFF-47E77A7DA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681564" y="0"/>
            <a:ext cx="7696086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679F7D0-2113-1C47-BDAC-074C2DF41AE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60" y="0"/>
            <a:ext cx="7696086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86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105EEAD-3204-1240-8B70-829DC72681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017143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DF344D8-541D-1A4F-A0BA-49142C91D3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80600" y="5592725"/>
            <a:ext cx="14787880" cy="84077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994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76522CB-907B-1440-86FC-6836B86D73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05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30AE50-B1EB-0A46-B7F9-F49DCDC9468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5" y="6771501"/>
            <a:ext cx="12188822" cy="6944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36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30AE50-B1EB-0A46-B7F9-F49DCDC9468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0B4DBCA1-C5F0-7D48-9072-B22222E4F98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25884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9D5B2B-0727-F048-8811-81C3956029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251766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5256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9464889-DC1C-0B40-9208-DE1FDFD987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634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D5FAE4B-986E-2044-84C8-D7DF4E630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949E70B6-4C27-6541-9ACF-EFEC8C32964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AC59F43-68FD-5640-858D-4E55712607D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25884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647DA8CE-BB17-6143-915B-1E255F1132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25884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92357E3-9725-714D-9B3A-0F216E0BDC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6251766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BF7343C-D71B-924E-ADD1-E424C89422C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251766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861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0602104B-B7CF-444C-AC68-894B478F985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8314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B49FDCE1-0AD6-4541-945B-1C3E9E2493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02704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925E01BF-0D97-D84A-A8F9-F1F210B65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22260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3EFB5D18-2080-A14C-9843-B1E6F13A53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84181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279D5B8F-505F-034D-82AC-1FF79E44FCF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061374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16135E40-7F64-EF4A-AC3B-03B3FA534E8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280930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CF5C915-6833-AE46-BCB0-F2591E860F7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050048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7828FD7B-B847-AE4F-B59F-753F92F31A6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8314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4F94A4F0-46FA-C34C-B4A5-C555958C74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02704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0F6BAD32-5CDE-2246-9066-70834AB4867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622260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4EF3042D-585F-3349-A47F-7CE6B4F1E89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84181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C21FB015-D922-0D4F-973A-922B6715798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061374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FBE464C4-672D-D44F-A6FA-AA5CD5005AF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7280930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2801E85D-71F5-FB46-876C-4705E8B76CD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050048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B6B1C3C6-B181-2649-880E-CBAD36DA7BD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18314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2FB7C75C-E131-374E-91C9-092827135B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402704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CF2E2FA0-7C2B-9441-BA07-0E19D740C4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622260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33BF384D-7297-8541-AA36-8BC9232FFDCF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84181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95A51382-417C-2047-AAF0-CF69503FFB0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4061374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9FFCECA1-A640-E04B-AE70-35BD12B5DC9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7280930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0D0F82C9-1054-0240-B2A4-F2A484D0368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50048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3E399E34-057F-3340-923F-19054AA083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96472" y="-1"/>
            <a:ext cx="9181178" cy="137353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427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39E5D9-429F-1B4D-92C2-650B607F2FC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5270534"/>
            <a:ext cx="12140471" cy="8445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0B3E0C9-D1CE-2A45-9116-CAE6E398B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37179" y="5270534"/>
            <a:ext cx="12140471" cy="8445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4815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0836839-45C5-BE4D-A970-B5D9C864FF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097" y="5287618"/>
            <a:ext cx="12264019" cy="8428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81EB122-41BE-7E49-AD61-A892885DF9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68115" y="5287618"/>
            <a:ext cx="12109536" cy="8428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136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7DA3DFC-FE81-B74F-B934-DCC69E42201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097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BCABA6B1-710B-7043-9139-AC0871AB91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49895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7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2C9900E-D261-B84C-BD86-C908EC1344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65929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30408F-2B13-6D4B-B868-0A7FFDE2F8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419921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180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ACA27074-E706-BF4A-8651-D37DDB4ABB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B8B4E3A9-0353-394E-AAE4-9F6E72889C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53992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9577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B8E457DB-3074-2649-A5C9-696CE22D302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85735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8DD699FC-4C64-FD48-9FC0-D4674BBCE0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439727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9941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4F0192F7-0DBB-5447-BBB8-F0D2FCD1A1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6492439"/>
            <a:ext cx="24959310" cy="75080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31">
            <a:extLst>
              <a:ext uri="{FF2B5EF4-FFF2-40B4-BE49-F238E27FC236}">
                <a16:creationId xmlns:a16="http://schemas.microsoft.com/office/drawing/2014/main" id="{0B9B98E5-E7D8-6F44-82C0-A3B5D85CA6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93217" y="5419362"/>
            <a:ext cx="4883225" cy="10321080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428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3BE6BE88-3A68-8247-9277-0B58EE9F4CA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036248" y="2674025"/>
            <a:ext cx="11697251" cy="87630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628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21986A3E-1FA9-0646-AE19-3C3B61712E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680399" y="7178405"/>
            <a:ext cx="8736059" cy="116972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747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0999854-726A-294C-8498-1CA5D8F93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5192486"/>
            <a:ext cx="24959310" cy="8807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1C3471CC-B90F-1E4B-9483-6E15ED403A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997104" y="2730176"/>
            <a:ext cx="13022161" cy="82450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7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F08A1C93-B344-2443-84CA-DBDA3D68AB4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2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DECEEFF-4238-4C4D-A4FF-1EE0621C3E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7D9BA86-44ED-7B4D-A0DC-621F6C64E93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20367" y="5600615"/>
            <a:ext cx="9390958" cy="59459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15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9F98D4F0-4322-B04C-9EC5-7DA26FC8226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3785081"/>
            <a:ext cx="2437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556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07C0A98D-A955-3F43-9AB6-97E9EE1A54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624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874EA3A-C1FB-114C-874F-F844D0BAB5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247965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122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AE3158E4-15E3-2942-A716-FE01414BEA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8824" y="-284479"/>
            <a:ext cx="1247965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75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070290A-9B09-B84D-B6E2-DDC63F54F0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6955975"/>
            <a:ext cx="24377650" cy="6760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433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81AEBE51-9EA5-B643-8497-262FC93B47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07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38898" y="0"/>
            <a:ext cx="1163875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4FF5C0-41F0-404E-8487-7E9292BEBB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313" y="429869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36915" y="1419391"/>
            <a:ext cx="10434270" cy="108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E6476C-FF38-2F48-86DC-AB2E1C57C9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92644">
            <a:off x="8556132" y="3957434"/>
            <a:ext cx="17348200" cy="1962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9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1C6FBBC-6252-424B-8B21-B42640EDBA8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22B138-08C9-014E-9488-08105B6475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39791">
            <a:off x="608414" y="-1334166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489AC21-D357-574F-BEE8-9E129421F9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90830" y="6403205"/>
            <a:ext cx="24959310" cy="75972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7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BC07AFA-8DE1-804D-B2BA-0114E5E5895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6166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8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3111057" y="564821"/>
            <a:ext cx="858174" cy="492406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000" b="1" i="0" smtClean="0">
                <a:solidFill>
                  <a:schemeClr val="bg1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pPr algn="ctr"/>
              <a:t>‹#›</a:t>
            </a:fld>
            <a:r>
              <a:rPr lang="id-ID" sz="2000" b="1" i="0" dirty="0">
                <a:solidFill>
                  <a:schemeClr val="bg1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23200061" y="991196"/>
            <a:ext cx="550766" cy="397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  <p:sldLayoutId id="2147483891" r:id="rId12"/>
    <p:sldLayoutId id="2147483892" r:id="rId13"/>
    <p:sldLayoutId id="2147483893" r:id="rId14"/>
    <p:sldLayoutId id="2147483894" r:id="rId15"/>
    <p:sldLayoutId id="2147483895" r:id="rId16"/>
    <p:sldLayoutId id="2147483896" r:id="rId17"/>
    <p:sldLayoutId id="2147483898" r:id="rId18"/>
    <p:sldLayoutId id="2147483968" r:id="rId19"/>
    <p:sldLayoutId id="2147483897" r:id="rId20"/>
    <p:sldLayoutId id="2147483899" r:id="rId21"/>
    <p:sldLayoutId id="2147483900" r:id="rId22"/>
    <p:sldLayoutId id="2147483901" r:id="rId23"/>
    <p:sldLayoutId id="2147483970" r:id="rId24"/>
    <p:sldLayoutId id="2147483902" r:id="rId25"/>
    <p:sldLayoutId id="2147483971" r:id="rId26"/>
    <p:sldLayoutId id="2147483903" r:id="rId27"/>
    <p:sldLayoutId id="2147483904" r:id="rId28"/>
    <p:sldLayoutId id="2147483905" r:id="rId29"/>
    <p:sldLayoutId id="2147483906" r:id="rId30"/>
    <p:sldLayoutId id="2147483907" r:id="rId31"/>
    <p:sldLayoutId id="2147483908" r:id="rId32"/>
    <p:sldLayoutId id="2147483909" r:id="rId33"/>
    <p:sldLayoutId id="2147483910" r:id="rId34"/>
    <p:sldLayoutId id="2147483911" r:id="rId35"/>
    <p:sldLayoutId id="2147483912" r:id="rId36"/>
    <p:sldLayoutId id="2147483913" r:id="rId37"/>
    <p:sldLayoutId id="2147483914" r:id="rId38"/>
    <p:sldLayoutId id="2147483915" r:id="rId39"/>
    <p:sldLayoutId id="2147483916" r:id="rId40"/>
    <p:sldLayoutId id="2147483917" r:id="rId41"/>
    <p:sldLayoutId id="2147483918" r:id="rId42"/>
    <p:sldLayoutId id="2147483919" r:id="rId43"/>
    <p:sldLayoutId id="2147483920" r:id="rId44"/>
    <p:sldLayoutId id="2147483921" r:id="rId45"/>
    <p:sldLayoutId id="2147483922" r:id="rId46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40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C3C281-CB73-6F49-8733-6A1BF3B34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49" y="-3654277"/>
            <a:ext cx="21608676" cy="244402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FEBD12-4C54-F24C-A0F8-922F544BAE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581" y="2771863"/>
            <a:ext cx="16492587" cy="77755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B045C1-F556-E642-9B73-11EF4CED2ACD}"/>
              </a:ext>
            </a:extLst>
          </p:cNvPr>
          <p:cNvSpPr txBox="1"/>
          <p:nvPr/>
        </p:nvSpPr>
        <p:spPr>
          <a:xfrm>
            <a:off x="3345000" y="9089935"/>
            <a:ext cx="176876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venir LT Std 35 Light" panose="020B0402020203020204" pitchFamily="34" charset="77"/>
              </a:rPr>
              <a:t>European Centre of Excellence for leading core </a:t>
            </a:r>
          </a:p>
          <a:p>
            <a:pPr algn="ctr"/>
            <a:r>
              <a:rPr lang="en-US" dirty="0">
                <a:latin typeface="Avenir LT Std 35 Light" panose="020B0402020203020204" pitchFamily="34" charset="77"/>
              </a:rPr>
              <a:t>technology offerings to drive Digital Transformation in the global Insurance Industry </a:t>
            </a:r>
          </a:p>
        </p:txBody>
      </p:sp>
    </p:spTree>
    <p:extLst>
      <p:ext uri="{BB962C8B-B14F-4D97-AF65-F5344CB8AC3E}">
        <p14:creationId xmlns:p14="http://schemas.microsoft.com/office/powerpoint/2010/main" val="28951128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6293621" y="1613268"/>
            <a:ext cx="1180575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rgbClr val="00384C"/>
                </a:solidFill>
                <a:latin typeface="Avenir Black" panose="02000503020000020003" pitchFamily="2" charset="0"/>
                <a:ea typeface="Lato Black" panose="020F0502020204030203" pitchFamily="34" charset="0"/>
                <a:cs typeface="Lato Black" panose="020F0502020204030203" pitchFamily="34" charset="0"/>
              </a:rPr>
              <a:t>Encapsulation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3097314" y="6523608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47190" y="322220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32696B-92D0-4EE4-B163-B8F2BC4020DC}"/>
              </a:ext>
            </a:extLst>
          </p:cNvPr>
          <p:cNvSpPr/>
          <p:nvPr/>
        </p:nvSpPr>
        <p:spPr>
          <a:xfrm>
            <a:off x="6293621" y="4130918"/>
            <a:ext cx="12188825" cy="8956298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GB" b="1" dirty="0">
                <a:solidFill>
                  <a:srgbClr val="FF0000"/>
                </a:solidFill>
              </a:rPr>
              <a:t>Encapsulation</a:t>
            </a:r>
            <a:r>
              <a:rPr lang="en-GB" dirty="0"/>
              <a:t> is defined 'as the process of enclosing one or more items within a physical or logical package’. </a:t>
            </a:r>
          </a:p>
          <a:p>
            <a:pPr>
              <a:lnSpc>
                <a:spcPct val="150000"/>
              </a:lnSpc>
            </a:pPr>
            <a:endParaRPr lang="en-GB" dirty="0"/>
          </a:p>
          <a:p>
            <a:pPr>
              <a:lnSpc>
                <a:spcPct val="150000"/>
              </a:lnSpc>
            </a:pPr>
            <a:r>
              <a:rPr lang="en-GB" dirty="0"/>
              <a:t>Encapsulation, in object oriented programming methodology, prevents access to implementation details.</a:t>
            </a:r>
          </a:p>
          <a:p>
            <a:pPr>
              <a:lnSpc>
                <a:spcPct val="150000"/>
              </a:lnSpc>
            </a:pPr>
            <a:endParaRPr lang="en-GB" dirty="0"/>
          </a:p>
          <a:p>
            <a:pPr>
              <a:lnSpc>
                <a:spcPct val="150000"/>
              </a:lnSpc>
            </a:pPr>
            <a:r>
              <a:rPr lang="en-GB" dirty="0"/>
              <a:t>Abstraction and encapsulation are related features in object oriented programming. Abstraction allows making relevant information visible and encapsulation enables a programmer to </a:t>
            </a:r>
            <a:r>
              <a:rPr lang="en-GB" i="1" dirty="0"/>
              <a:t>implement the desired level of abstraction</a:t>
            </a:r>
            <a:r>
              <a:rPr lang="en-GB" dirty="0"/>
              <a:t>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6398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6293621" y="1613268"/>
            <a:ext cx="1180575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rgbClr val="00384C"/>
                </a:solidFill>
                <a:latin typeface="Avenir Black" panose="02000503020000020003" pitchFamily="2" charset="0"/>
                <a:ea typeface="Lato Black" panose="020F0502020204030203" pitchFamily="34" charset="0"/>
                <a:cs typeface="Lato Black" panose="020F0502020204030203" pitchFamily="34" charset="0"/>
              </a:rPr>
              <a:t>Encapsulation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3611665" y="6523608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47190" y="322220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32696B-92D0-4EE4-B163-B8F2BC4020DC}"/>
              </a:ext>
            </a:extLst>
          </p:cNvPr>
          <p:cNvSpPr/>
          <p:nvPr/>
        </p:nvSpPr>
        <p:spPr>
          <a:xfrm>
            <a:off x="6458550" y="3835390"/>
            <a:ext cx="12188825" cy="66407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GB" dirty="0"/>
              <a:t>In </a:t>
            </a:r>
            <a:r>
              <a:rPr lang="en-GB" b="1" dirty="0"/>
              <a:t>C# </a:t>
            </a:r>
            <a:r>
              <a:rPr lang="en-GB" dirty="0"/>
              <a:t>we have access modifiers keywords which enable five ways of controlling code visibility: </a:t>
            </a:r>
          </a:p>
          <a:p>
            <a:pPr>
              <a:lnSpc>
                <a:spcPct val="150000"/>
              </a:lnSpc>
            </a:pPr>
            <a:r>
              <a:rPr lang="en-GB" dirty="0"/>
              <a:t> </a:t>
            </a:r>
            <a:r>
              <a:rPr lang="en-GB" b="1" dirty="0"/>
              <a:t>Private</a:t>
            </a:r>
            <a:r>
              <a:rPr lang="en-GB" dirty="0"/>
              <a:t>—only visible to the containing class. </a:t>
            </a:r>
          </a:p>
          <a:p>
            <a:pPr>
              <a:lnSpc>
                <a:spcPct val="150000"/>
              </a:lnSpc>
            </a:pPr>
            <a:r>
              <a:rPr lang="en-GB" dirty="0"/>
              <a:t> </a:t>
            </a:r>
            <a:r>
              <a:rPr lang="en-GB" b="1" dirty="0"/>
              <a:t>Protected</a:t>
            </a:r>
            <a:r>
              <a:rPr lang="en-GB" dirty="0"/>
              <a:t>—only visible to the containing class and inheritors. </a:t>
            </a:r>
          </a:p>
          <a:p>
            <a:pPr>
              <a:lnSpc>
                <a:spcPct val="150000"/>
              </a:lnSpc>
            </a:pPr>
            <a:r>
              <a:rPr lang="en-GB" dirty="0"/>
              <a:t> </a:t>
            </a:r>
            <a:r>
              <a:rPr lang="en-GB" b="1" dirty="0"/>
              <a:t>Internal</a:t>
            </a:r>
            <a:r>
              <a:rPr lang="en-GB" dirty="0"/>
              <a:t>—only visible to classes in the same assembly. </a:t>
            </a:r>
          </a:p>
          <a:p>
            <a:pPr>
              <a:lnSpc>
                <a:spcPct val="150000"/>
              </a:lnSpc>
            </a:pPr>
            <a:r>
              <a:rPr lang="en-GB" dirty="0"/>
              <a:t> </a:t>
            </a:r>
            <a:r>
              <a:rPr lang="en-GB" b="1" dirty="0"/>
              <a:t>protected internal</a:t>
            </a:r>
            <a:r>
              <a:rPr lang="en-GB" dirty="0"/>
              <a:t>—only visible to the containing class and      	inheritors in the same assembly. </a:t>
            </a:r>
          </a:p>
          <a:p>
            <a:pPr>
              <a:lnSpc>
                <a:spcPct val="150000"/>
              </a:lnSpc>
            </a:pPr>
            <a:r>
              <a:rPr lang="en-GB" dirty="0"/>
              <a:t> </a:t>
            </a:r>
            <a:r>
              <a:rPr lang="en-GB" b="1" dirty="0"/>
              <a:t>Public</a:t>
            </a:r>
            <a:r>
              <a:rPr lang="en-GB" dirty="0"/>
              <a:t>—visible to everyone. </a:t>
            </a:r>
          </a:p>
        </p:txBody>
      </p:sp>
    </p:spTree>
    <p:extLst>
      <p:ext uri="{BB962C8B-B14F-4D97-AF65-F5344CB8AC3E}">
        <p14:creationId xmlns:p14="http://schemas.microsoft.com/office/powerpoint/2010/main" val="204710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Default Theme">
  <a:themeElements>
    <a:clrScheme name="Momento Light">
      <a:dk1>
        <a:srgbClr val="737571"/>
      </a:dk1>
      <a:lt1>
        <a:srgbClr val="FFFFFF"/>
      </a:lt1>
      <a:dk2>
        <a:srgbClr val="44546A"/>
      </a:dk2>
      <a:lt2>
        <a:srgbClr val="E7E6E6"/>
      </a:lt2>
      <a:accent1>
        <a:srgbClr val="263445"/>
      </a:accent1>
      <a:accent2>
        <a:srgbClr val="EEB057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81830</TotalTime>
  <Words>110</Words>
  <Application>Microsoft Office PowerPoint</Application>
  <PresentationFormat>Custom</PresentationFormat>
  <Paragraphs>22</Paragraphs>
  <Slides>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4" baseType="lpstr">
      <vt:lpstr>Avenir LT Std 35 Light</vt:lpstr>
      <vt:lpstr>Helvetica Neue</vt:lpstr>
      <vt:lpstr>Avenir LT Std 65 Medium</vt:lpstr>
      <vt:lpstr>Avenir Black</vt:lpstr>
      <vt:lpstr>Avenir Light</vt:lpstr>
      <vt:lpstr>Montserrat</vt:lpstr>
      <vt:lpstr>Montserrat Hairline</vt:lpstr>
      <vt:lpstr>Times New Roman</vt:lpstr>
      <vt:lpstr>Arial</vt:lpstr>
      <vt:lpstr>Montserrat Light</vt:lpstr>
      <vt:lpstr>Default Theme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alche</dc:creator>
  <cp:keywords/>
  <dc:description/>
  <cp:lastModifiedBy>alchemytechs25@outlook.com</cp:lastModifiedBy>
  <cp:revision>13626</cp:revision>
  <dcterms:created xsi:type="dcterms:W3CDTF">2014-11-12T21:47:38Z</dcterms:created>
  <dcterms:modified xsi:type="dcterms:W3CDTF">2019-07-22T13:13:18Z</dcterms:modified>
  <cp:category/>
</cp:coreProperties>
</file>